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85" r:id="rId6"/>
    <p:sldId id="265" r:id="rId7"/>
    <p:sldId id="301" r:id="rId8"/>
    <p:sldId id="260" r:id="rId9"/>
    <p:sldId id="303" r:id="rId10"/>
    <p:sldId id="261" r:id="rId11"/>
    <p:sldId id="302" r:id="rId12"/>
    <p:sldId id="281" r:id="rId13"/>
  </p:sldIdLst>
  <p:sldSz cx="9144000" cy="5143500" type="screen16x9"/>
  <p:notesSz cx="6858000" cy="9144000"/>
  <p:embeddedFontLst>
    <p:embeddedFont>
      <p:font typeface="幼圆" panose="02010509060101010101" charset="-122"/>
      <p:regular r:id="rId17"/>
    </p:embeddedFont>
    <p:embeddedFont>
      <p:font typeface="等线 Light" panose="02010600030101010101" charset="-122"/>
      <p:regular r:id="rId18"/>
    </p:embeddedFont>
    <p:embeddedFont>
      <p:font typeface="方正兰亭细黑_GBK" panose="02000000000000000000" pitchFamily="2" charset="-122"/>
      <p:regular r:id="rId19"/>
    </p:embeddedFont>
    <p:embeddedFont>
      <p:font typeface="方正兰亭细黑_GBK_M" panose="02010600010101010101" pitchFamily="2" charset="2"/>
      <p:regular r:id="rId20"/>
    </p:embeddedFont>
    <p:embeddedFont>
      <p:font typeface="华文细黑" panose="02010600040101010101" charset="-122"/>
      <p:regular r:id="rId21"/>
    </p:embeddedFont>
    <p:embeddedFont>
      <p:font typeface="Earth" panose="020B0500000000000000" pitchFamily="34" charset="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1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102" y="102"/>
      </p:cViewPr>
      <p:guideLst>
        <p:guide orient="horz" pos="16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8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5.xml"/><Relationship Id="rId7" Type="http://schemas.openxmlformats.org/officeDocument/2006/relationships/image" Target="../media/image24.png"/><Relationship Id="rId6" Type="http://schemas.openxmlformats.org/officeDocument/2006/relationships/tags" Target="../tags/tag14.xml"/><Relationship Id="rId5" Type="http://schemas.openxmlformats.org/officeDocument/2006/relationships/image" Target="../media/image23.png"/><Relationship Id="rId4" Type="http://schemas.openxmlformats.org/officeDocument/2006/relationships/tags" Target="../tags/tag13.xml"/><Relationship Id="rId3" Type="http://schemas.openxmlformats.org/officeDocument/2006/relationships/image" Target="../media/image22.png"/><Relationship Id="rId2" Type="http://schemas.openxmlformats.org/officeDocument/2006/relationships/tags" Target="../tags/tag12.xml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椭圆 10"/>
          <p:cNvSpPr/>
          <p:nvPr/>
        </p:nvSpPr>
        <p:spPr>
          <a:xfrm>
            <a:off x="1256583" y="3729788"/>
            <a:ext cx="677676" cy="677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458033" y="126968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216986" y="444094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55140" y="809202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098095" y="4423601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0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73523" y="3230102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" name="同心圆 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3777723" y="80920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024239" y="3866717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3600309" y="4149156"/>
            <a:ext cx="452191" cy="45219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295249" y="1851531"/>
            <a:ext cx="6810579" cy="1258798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6" name="圆角矩形 35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椭圆 37"/>
          <p:cNvSpPr/>
          <p:nvPr/>
        </p:nvSpPr>
        <p:spPr>
          <a:xfrm>
            <a:off x="479789" y="4314421"/>
            <a:ext cx="379661" cy="37966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79789" y="3699099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470196" y="249672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6091" y="833234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椭圆 47"/>
          <p:cNvSpPr/>
          <p:nvPr/>
        </p:nvSpPr>
        <p:spPr>
          <a:xfrm>
            <a:off x="2170889" y="57456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503923" y="1269680"/>
            <a:ext cx="727904" cy="72790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610178" y="367912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椭圆 54"/>
          <p:cNvSpPr/>
          <p:nvPr/>
        </p:nvSpPr>
        <p:spPr>
          <a:xfrm>
            <a:off x="464438" y="2571750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281680" y="2101215"/>
            <a:ext cx="5464810" cy="9080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indent="0" algn="ctr" fontAlgn="auto"/>
            <a:r>
              <a:rPr lang="zh-CN" altLang="en-US" sz="4400" dirty="0">
                <a:latin typeface="幼圆" panose="02010509060101010101" charset="-122"/>
                <a:ea typeface="幼圆" panose="02010509060101010101" charset="-122"/>
              </a:rPr>
              <a:t>奥利奥影院管理系统</a:t>
            </a:r>
            <a:endParaRPr lang="zh-CN" altLang="en-US" sz="4400" dirty="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18246" y="3608998"/>
            <a:ext cx="28587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软件</a:t>
            </a:r>
            <a:r>
              <a:rPr lang="en-US" altLang="zh-CN" sz="2000" dirty="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2104</a:t>
            </a:r>
            <a:r>
              <a:rPr lang="zh-CN" altLang="en-US" sz="2000" dirty="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班 </a:t>
            </a:r>
            <a:r>
              <a:rPr lang="en-US" altLang="zh-CN" sz="2000" dirty="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</a:t>
            </a:r>
            <a:r>
              <a:rPr lang="zh-CN" altLang="en-US" sz="2000" dirty="0" smtClean="0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第六组       </a:t>
            </a:r>
            <a:endParaRPr lang="zh-CN" altLang="en-US" sz="2000" dirty="0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 rot="0">
            <a:off x="1171575" y="1544320"/>
            <a:ext cx="1870710" cy="187071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ca115eb910609bf4ac46ec7312acf1a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56665" y="1638300"/>
            <a:ext cx="1689735" cy="1682750"/>
          </a:xfrm>
          <a:prstGeom prst="ellipse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18505" y="4097020"/>
            <a:ext cx="2979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组长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：史站丽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组员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：孙嘉骥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彭静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  </a:t>
            </a:r>
            <a:r>
              <a:rPr lang="zh-CN" altLang="en-US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杨琳娜</a:t>
            </a:r>
            <a:endParaRPr lang="zh-CN" altLang="en-US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-7.40741E-7 L 0.05121 -0.31451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1574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-2.59259E-6 L -0.13889 -0.41882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-209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05556E-6 -1.48148E-6 L -0.0125 -0.41667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2083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44444E-6 -3.45679E-6 L -0.10381 -0.2787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-1395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77778E-6 2.71605E-6 L -0.18993 -0.35895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-1796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7 2.71605E-6 L 0.1526 -0.4034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2" y="-2018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-0.05121 -0.27871 " pathEditMode="relative" rAng="0" ptsTypes="AA">
                                      <p:cBhvr>
                                        <p:cTn id="67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-13951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778E-6 -4.19753E-6 L 0.13021 -0.19259 " pathEditMode="relative" rAng="0" ptsTypes="AA">
                                      <p:cBhvr>
                                        <p:cTn id="76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-963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-2.59259E-6 L 0.14375 0.17222 " pathEditMode="relative" rAng="0" ptsTypes="AA">
                                      <p:cBhvr>
                                        <p:cTn id="92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861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2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88889E-6 -4.81481E-6 L 0.13507 0.28334 " pathEditMode="relative" rAng="0" ptsTypes="AA">
                                      <p:cBhvr>
                                        <p:cTn id="101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3" y="1416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3.20988E-6 L 0.0625 0.20555 " pathEditMode="relative" rAng="0" ptsTypes="AA">
                                      <p:cBhvr>
                                        <p:cTn id="110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10278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0 L -0.01371 0.35 " pathEditMode="relative" rAng="0" ptsTypes="AA">
                                      <p:cBhvr>
                                        <p:cTn id="119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1750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35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-1.60494E-6 L 0.16875 -0.04074 " pathEditMode="relative" rAng="0" ptsTypes="AA">
                                      <p:cBhvr>
                                        <p:cTn id="121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2037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2" presetClass="pat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94444E-6 -3.08642E-6 L -0.04757 0.3855 " pathEditMode="relative" rAng="0" ptsTypes="AA">
                                      <p:cBhvr>
                                        <p:cTn id="130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19259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6 L -0.0875 0.25895 " pathEditMode="relative" rAng="0" ptsTypes="AA">
                                      <p:cBhvr>
                                        <p:cTn id="134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1293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2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-2.71605E-6 L -0.18368 0.37439 " pathEditMode="relative" rAng="0" ptsTypes="AA">
                                      <p:cBhvr>
                                        <p:cTn id="148" dur="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84" y="18704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2" presetClass="path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E-6 -6.17284E-7 L -0.19879 0.28333 " pathEditMode="relative" rAng="0" ptsTypes="AA">
                                      <p:cBhvr>
                                        <p:cTn id="157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00"/>
                            </p:stCondLst>
                            <p:childTnLst>
                              <p:par>
                                <p:cTn id="16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00"/>
                            </p:stCondLst>
                            <p:childTnLst>
                              <p:par>
                                <p:cTn id="1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38" grpId="0" animBg="1"/>
      <p:bldP spid="38" grpId="1" animBg="1"/>
      <p:bldP spid="38" grpId="2" animBg="1"/>
      <p:bldP spid="48" grpId="0" animBg="1"/>
      <p:bldP spid="48" grpId="1" animBg="1"/>
      <p:bldP spid="48" grpId="2" animBg="1"/>
      <p:bldP spid="55" grpId="0" animBg="1"/>
      <p:bldP spid="55" grpId="1" animBg="1"/>
      <p:bldP spid="55" grpId="2" animBg="1"/>
      <p:bldP spid="56" grpId="0"/>
      <p:bldP spid="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7696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>
                <a:latin typeface="幼圆" panose="02010509060101010101" charset="-122"/>
                <a:ea typeface="幼圆" panose="02010509060101010101" charset="-122"/>
              </a:rPr>
              <a:t>致谢</a:t>
            </a:r>
            <a:endParaRPr lang="zh-CN" altLang="en-US" sz="2000" b="1" spc="300" dirty="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84734" y="243756"/>
            <a:ext cx="8858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THANK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724198" y="30861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1133475" y="775970"/>
            <a:ext cx="36588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奥利奥影院欢迎大家！</a:t>
            </a:r>
            <a:endParaRPr lang="zh-CN" altLang="en-US" sz="2400" b="1" dirty="0" smtClean="0">
              <a:solidFill>
                <a:schemeClr val="tx1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pPr algn="l"/>
            <a:endParaRPr lang="zh-CN" altLang="en-US" sz="1200" dirty="0" smtClean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pPr algn="l"/>
            <a:r>
              <a:rPr lang="zh-CN" altLang="en-US" sz="1200" dirty="0" smtClean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项目地址：https://github.com/aurorg/oreottms</a:t>
            </a:r>
            <a:endParaRPr lang="zh-CN" altLang="en-US" sz="1200" dirty="0" smtClean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770522" y="202356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椭圆 36"/>
          <p:cNvSpPr/>
          <p:nvPr/>
        </p:nvSpPr>
        <p:spPr>
          <a:xfrm>
            <a:off x="900880" y="1845357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3778083" y="4253049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287522" y="164401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椭圆 43"/>
          <p:cNvSpPr/>
          <p:nvPr/>
        </p:nvSpPr>
        <p:spPr>
          <a:xfrm>
            <a:off x="3840360" y="2191154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1894270" y="2805088"/>
            <a:ext cx="166103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Earth" panose="020B0500000000000000" pitchFamily="34" charset="0"/>
                <a:ea typeface="造字工房俊雅锐宋体验版常规体" pitchFamily="50" charset="-122"/>
              </a:rPr>
              <a:t>THANKS</a:t>
            </a:r>
            <a:endParaRPr lang="zh-CN" altLang="en-US" dirty="0">
              <a:solidFill>
                <a:srgbClr val="C00000"/>
              </a:solidFill>
              <a:latin typeface="Earth" panose="020B0500000000000000" pitchFamily="34" charset="0"/>
              <a:ea typeface="造字工房俊雅锐宋体验版常规体" pitchFamily="50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988603" y="4064741"/>
            <a:ext cx="677676" cy="677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2853355" y="4156302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950252" y="4472274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椭圆 52"/>
          <p:cNvSpPr/>
          <p:nvPr/>
        </p:nvSpPr>
        <p:spPr>
          <a:xfrm>
            <a:off x="4437991" y="4378338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681906" y="2886405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椭圆 56"/>
          <p:cNvSpPr/>
          <p:nvPr/>
        </p:nvSpPr>
        <p:spPr>
          <a:xfrm>
            <a:off x="4175759" y="3266216"/>
            <a:ext cx="401213" cy="40121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517608" y="1757001"/>
            <a:ext cx="137389" cy="137389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5418985" y="2191699"/>
            <a:ext cx="3053080" cy="132207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8000" dirty="0" smtClean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谢谢</a:t>
            </a:r>
            <a:r>
              <a:rPr lang="zh-CN" altLang="en-US" sz="6600" dirty="0" smtClean="0">
                <a:solidFill>
                  <a:srgbClr val="C00000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！</a:t>
            </a:r>
            <a:endParaRPr lang="zh-CN" altLang="en-US" sz="6600" dirty="0" smtClean="0">
              <a:solidFill>
                <a:srgbClr val="C00000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-3.82716E-6 L 0.44531 -0.58487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57" y="-292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8.64198E-7 L 0.31701 -0.56759 " pathEditMode="relative" rAng="0" ptsTypes="AA">
                                      <p:cBhvr>
                                        <p:cTn id="7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51" y="-2839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92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110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4.5679E-6 L 0.45434 0.4966 " pathEditMode="relative" rAng="0" ptsTypes="AA">
                                      <p:cBhvr>
                                        <p:cTn id="128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08" y="24815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5E-6 1.7284E-6 L 0.19358 -0.5429 " pathEditMode="relative" rAng="0" ptsTypes="AA">
                                      <p:cBhvr>
                                        <p:cTn id="137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7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4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200"/>
                            </p:stCondLst>
                            <p:childTnLst>
                              <p:par>
                                <p:cTn id="143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950"/>
                            </p:stCondLst>
                            <p:childTnLst>
                              <p:par>
                                <p:cTn id="1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3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3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171" grpId="0"/>
      <p:bldP spid="37" grpId="0" animBg="1"/>
      <p:bldP spid="37" grpId="1" animBg="1"/>
      <p:bldP spid="37" grpId="2" animBg="1"/>
      <p:bldP spid="44" grpId="0" animBg="1"/>
      <p:bldP spid="44" grpId="1" animBg="1"/>
      <p:bldP spid="44" grpId="2" animBg="1"/>
      <p:bldP spid="45" grpId="0"/>
      <p:bldP spid="45" grpId="1"/>
      <p:bldP spid="46" grpId="0" animBg="1"/>
      <p:bldP spid="46" grpId="1" animBg="1"/>
      <p:bldP spid="46" grpId="2" animBg="1"/>
      <p:bldP spid="53" grpId="0" animBg="1"/>
      <p:bldP spid="53" grpId="1" animBg="1"/>
      <p:bldP spid="53" grpId="2" animBg="1"/>
      <p:bldP spid="57" grpId="0" animBg="1"/>
      <p:bldP spid="57" grpId="1" animBg="1"/>
      <p:bldP spid="57" grpId="2" animBg="1"/>
      <p:bldP spid="60" grpId="0" animBg="1"/>
      <p:bldP spid="60" grpId="1" animBg="1"/>
      <p:bldP spid="60" grpId="2" animBg="1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56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幼圆" panose="02010509060101010101" charset="-122"/>
                <a:ea typeface="幼圆" panose="02010509060101010101" charset="-122"/>
              </a:rPr>
              <a:t>主要</a:t>
            </a:r>
            <a:r>
              <a:rPr lang="zh-CN" altLang="en-US" sz="2000" b="1" spc="300" dirty="0" smtClean="0">
                <a:latin typeface="幼圆" panose="02010509060101010101" charset="-122"/>
                <a:ea typeface="幼圆" panose="02010509060101010101" charset="-122"/>
              </a:rPr>
              <a:t>功能</a:t>
            </a:r>
            <a:endParaRPr lang="zh-CN" altLang="en-US" sz="2000" b="1" spc="300" dirty="0" smtClean="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8080" y="267886"/>
            <a:ext cx="19761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MAJOR FUNCTION</a:t>
            </a:r>
            <a:endParaRPr lang="en-US" altLang="zh-CN" sz="1600" dirty="0" smtClean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D:\learn\大二\下\软件工程\9821d1abd2b8af07e92c37e1f22ddf1.png9821d1abd2b8af07e92c37e1f22ddf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82980" y="842010"/>
            <a:ext cx="3342005" cy="185801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learn\大二\下\软件工程\0b0814ab252bbc9111ad3d02612088c.png0b0814ab252bbc9111ad3d02612088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3935" y="2936875"/>
            <a:ext cx="3321050" cy="1858645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031105" y="1059180"/>
            <a:ext cx="2679065" cy="165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等线 Light" panose="02010600030101010101" charset="-122"/>
                <a:ea typeface="等线 Light" panose="02010600030101010101" charset="-122"/>
              </a:rPr>
              <a:t>售票系统：用户浏览电影信息、查看电影分类信息、搜索电影信息、购票操作、超时取消订单等功能</a:t>
            </a:r>
            <a:endParaRPr lang="zh-CN" altLang="en-US">
              <a:latin typeface="等线 Light" panose="02010600030101010101" charset="-122"/>
              <a:ea typeface="等线 Light" panose="02010600030101010101" charset="-122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31105" y="3044190"/>
            <a:ext cx="2586355" cy="1643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r>
              <a:rPr lang="zh-CN" altLang="en-US">
                <a:latin typeface="等线 Light" panose="02010600030101010101" charset="-122"/>
                <a:ea typeface="等线 Light" panose="02010600030101010101" charset="-122"/>
                <a:sym typeface="+mn-ea"/>
              </a:rPr>
              <a:t>管理系统：</a:t>
            </a:r>
            <a:r>
              <a:rPr lang="en-US" altLang="zh-CN">
                <a:latin typeface="等线 Light" panose="02010600030101010101" charset="-122"/>
                <a:ea typeface="等线 Light" panose="02010600030101010101" charset="-122"/>
                <a:sym typeface="+mn-ea"/>
              </a:rPr>
              <a:t>管理影院信息，电影信息，用户角色，角色权限，查看订单信息等功能</a:t>
            </a:r>
            <a:endParaRPr lang="en-US" altLang="zh-CN">
              <a:latin typeface="等线 Light" panose="02010600030101010101" charset="-122"/>
              <a:ea typeface="等线 Light" panose="02010600030101010101" charset="-122"/>
              <a:sym typeface="+mn-ea"/>
            </a:endParaRPr>
          </a:p>
          <a:p>
            <a:endParaRPr lang="zh-CN" altLang="en-US">
              <a:latin typeface="等线 Light" panose="02010600030101010101" charset="-122"/>
              <a:ea typeface="等线 Light" panose="02010600030101010101" charset="-122"/>
            </a:endParaRPr>
          </a:p>
        </p:txBody>
      </p:sp>
    </p:spTree>
    <p:custDataLst>
      <p:tags r:id="rId5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8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8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56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latin typeface="幼圆" panose="02010509060101010101" charset="-122"/>
                <a:ea typeface="幼圆" panose="02010509060101010101" charset="-122"/>
              </a:rPr>
              <a:t>功能展示</a:t>
            </a:r>
            <a:endParaRPr lang="zh-CN" altLang="en-US" sz="2000" b="1" spc="300" dirty="0" smtClean="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24028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FUNCTIONAL DISPLAY</a:t>
            </a:r>
            <a:endParaRPr lang="en-US" altLang="zh-CN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9963" t="-314" r="20415"/>
          <a:stretch>
            <a:fillRect/>
          </a:stretch>
        </p:blipFill>
        <p:spPr>
          <a:xfrm>
            <a:off x="514985" y="731520"/>
            <a:ext cx="4316730" cy="3808095"/>
          </a:xfrm>
          <a:prstGeom prst="rect">
            <a:avLst/>
          </a:prstGeom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" y="804545"/>
            <a:ext cx="6187440" cy="3846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85" y="848995"/>
            <a:ext cx="4688205" cy="3846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85" y="751205"/>
            <a:ext cx="5868035" cy="34112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366000" y="965200"/>
            <a:ext cx="1416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</a:t>
            </a:r>
            <a:r>
              <a:rPr lang="zh-CN" altLang="en-US"/>
              <a:t>电影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66000" y="1358900"/>
            <a:ext cx="1339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</a:t>
            </a:r>
            <a:r>
              <a:rPr lang="zh-CN" altLang="en-US"/>
              <a:t>场次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66635" y="1803400"/>
            <a:ext cx="1416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影片</a:t>
            </a:r>
            <a:r>
              <a:rPr lang="zh-CN" altLang="en-US"/>
              <a:t>展示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366635" y="2247900"/>
            <a:ext cx="1174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选座购票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1550" t="-33"/>
          <a:stretch>
            <a:fillRect/>
          </a:stretch>
        </p:blipFill>
        <p:spPr>
          <a:xfrm>
            <a:off x="396875" y="770890"/>
            <a:ext cx="6907530" cy="39166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366000" y="2692400"/>
            <a:ext cx="119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订单查询</a:t>
            </a:r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rcRect l="913" t="-1166"/>
          <a:stretch>
            <a:fillRect/>
          </a:stretch>
        </p:blipFill>
        <p:spPr>
          <a:xfrm>
            <a:off x="396875" y="1333500"/>
            <a:ext cx="6913880" cy="216725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366635" y="3136900"/>
            <a:ext cx="109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订单管理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10" grpId="0"/>
      <p:bldP spid="10" grpId="1"/>
      <p:bldP spid="11" grpId="0"/>
      <p:bldP spid="11" grpId="1"/>
      <p:bldP spid="12" grpId="0"/>
      <p:bldP spid="12" grpId="1"/>
      <p:bldP spid="19" grpId="0"/>
      <p:bldP spid="19" grpId="1"/>
      <p:bldP spid="22" grpId="0"/>
      <p:bldP spid="22" grpId="1"/>
      <p:bldP spid="35" grpId="0"/>
      <p:bldP spid="3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56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300" dirty="0" smtClean="0">
                <a:latin typeface="幼圆" panose="02010509060101010101" charset="-122"/>
                <a:ea typeface="幼圆" panose="02010509060101010101" charset="-122"/>
                <a:sym typeface="+mn-ea"/>
              </a:rPr>
              <a:t>功能展示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24028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FUNCTIONAL DISPLAY</a:t>
            </a:r>
            <a:endParaRPr lang="en-US" altLang="zh-CN" sz="1600" dirty="0" smtClean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560" t="-315" r="12" b="1980"/>
          <a:stretch>
            <a:fillRect/>
          </a:stretch>
        </p:blipFill>
        <p:spPr>
          <a:xfrm>
            <a:off x="475615" y="915670"/>
            <a:ext cx="5334635" cy="33121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96050" y="1143000"/>
            <a:ext cx="2235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角色信息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2872" r="820"/>
          <a:stretch>
            <a:fillRect/>
          </a:stretch>
        </p:blipFill>
        <p:spPr>
          <a:xfrm>
            <a:off x="475615" y="900430"/>
            <a:ext cx="5378450" cy="2362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96050" y="1549400"/>
            <a:ext cx="1638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用户信息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t="-670" r="2084"/>
          <a:stretch>
            <a:fillRect/>
          </a:stretch>
        </p:blipFill>
        <p:spPr>
          <a:xfrm>
            <a:off x="475615" y="847725"/>
            <a:ext cx="5986780" cy="3408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96050" y="1924050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影院信息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15" y="847725"/>
            <a:ext cx="5986145" cy="36734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27800" y="2520950"/>
            <a:ext cx="160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电影</a:t>
            </a:r>
            <a:r>
              <a:rPr lang="zh-CN" altLang="en-US"/>
              <a:t>分类展示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rcRect r="10933"/>
          <a:stretch>
            <a:fillRect/>
          </a:stretch>
        </p:blipFill>
        <p:spPr>
          <a:xfrm>
            <a:off x="384175" y="751205"/>
            <a:ext cx="6078220" cy="37147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27800" y="2940050"/>
            <a:ext cx="1708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电影榜单</a:t>
            </a:r>
            <a:r>
              <a:rPr lang="zh-CN" altLang="en-US"/>
              <a:t>展示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rcRect r="5377"/>
          <a:stretch>
            <a:fillRect/>
          </a:stretch>
        </p:blipFill>
        <p:spPr>
          <a:xfrm>
            <a:off x="422910" y="731520"/>
            <a:ext cx="6040120" cy="382460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78600" y="3492500"/>
            <a:ext cx="155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用户注册</a:t>
            </a:r>
            <a:r>
              <a:rPr lang="zh-CN" altLang="en-US"/>
              <a:t>账号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3" grpId="0"/>
      <p:bldP spid="3" grpId="1"/>
      <p:bldP spid="5" grpId="0"/>
      <p:bldP spid="7" grpId="0"/>
      <p:bldP spid="13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9367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300" dirty="0" smtClean="0">
                <a:latin typeface="幼圆" panose="02010509060101010101" charset="-122"/>
                <a:ea typeface="幼圆" panose="02010509060101010101" charset="-122"/>
              </a:rPr>
              <a:t>项</a:t>
            </a:r>
            <a:r>
              <a:rPr lang="zh-CN" altLang="en-US" sz="2000" spc="300" dirty="0" smtClean="0"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目目录结构</a:t>
            </a:r>
            <a:endParaRPr lang="zh-CN" altLang="en-US" sz="2000" spc="300" dirty="0" smtClean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48138" y="223436"/>
            <a:ext cx="35636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PROJECT DIRECTORY STRUCTURE</a:t>
            </a:r>
            <a:endParaRPr lang="en-US" altLang="zh-CN" sz="1600" dirty="0" smtClean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84433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1320800"/>
            <a:ext cx="1819275" cy="3482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6221" b="-1241"/>
          <a:stretch>
            <a:fillRect/>
          </a:stretch>
        </p:blipFill>
        <p:spPr>
          <a:xfrm>
            <a:off x="394335" y="1358265"/>
            <a:ext cx="1851660" cy="610235"/>
          </a:xfrm>
          <a:prstGeom prst="rect">
            <a:avLst/>
          </a:prstGeom>
        </p:spPr>
      </p:pic>
      <p:pic>
        <p:nvPicPr>
          <p:cNvPr id="4" name="图片 3" descr="cd26c64d00283199c766b4bf3443ed8"/>
          <p:cNvPicPr>
            <a:picLocks noChangeAspect="1"/>
          </p:cNvPicPr>
          <p:nvPr/>
        </p:nvPicPr>
        <p:blipFill>
          <a:blip r:embed="rId4"/>
          <a:srcRect t="22" r="60529"/>
          <a:stretch>
            <a:fillRect/>
          </a:stretch>
        </p:blipFill>
        <p:spPr>
          <a:xfrm>
            <a:off x="394335" y="2096770"/>
            <a:ext cx="1832610" cy="2707005"/>
          </a:xfrm>
          <a:prstGeom prst="rect">
            <a:avLst/>
          </a:prstGeom>
        </p:spPr>
      </p:pic>
      <p:pic>
        <p:nvPicPr>
          <p:cNvPr id="5" name="图片 4" descr="3c7761b97919ec5a47232814d0ac2a5"/>
          <p:cNvPicPr>
            <a:picLocks noChangeAspect="1"/>
          </p:cNvPicPr>
          <p:nvPr/>
        </p:nvPicPr>
        <p:blipFill>
          <a:blip r:embed="rId5"/>
          <a:srcRect t="-631" r="20261"/>
          <a:stretch>
            <a:fillRect/>
          </a:stretch>
        </p:blipFill>
        <p:spPr>
          <a:xfrm>
            <a:off x="4759960" y="1330325"/>
            <a:ext cx="1751965" cy="3612515"/>
          </a:xfrm>
          <a:prstGeom prst="rect">
            <a:avLst/>
          </a:prstGeom>
        </p:spPr>
      </p:pic>
      <p:pic>
        <p:nvPicPr>
          <p:cNvPr id="6" name="图片 5" descr="aadc76cb96d82bb51269aea6e42c109"/>
          <p:cNvPicPr>
            <a:picLocks noChangeAspect="1"/>
          </p:cNvPicPr>
          <p:nvPr/>
        </p:nvPicPr>
        <p:blipFill>
          <a:blip r:embed="rId6"/>
          <a:srcRect t="-336" r="27613"/>
          <a:stretch>
            <a:fillRect/>
          </a:stretch>
        </p:blipFill>
        <p:spPr>
          <a:xfrm>
            <a:off x="6703695" y="1320800"/>
            <a:ext cx="1816100" cy="3473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4335" y="861695"/>
            <a:ext cx="1904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幼圆" panose="02010509060101010101" charset="-122"/>
                <a:ea typeface="幼圆" panose="02010509060101010101" charset="-122"/>
              </a:rPr>
              <a:t>项目总目录</a:t>
            </a:r>
            <a:endParaRPr lang="zh-CN" altLang="en-US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59710" y="861695"/>
            <a:ext cx="1410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幼圆" panose="02010509060101010101" charset="-122"/>
                <a:ea typeface="幼圆" panose="02010509060101010101" charset="-122"/>
              </a:rPr>
              <a:t>前端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</a:rPr>
              <a:t>目录</a:t>
            </a:r>
            <a:endParaRPr lang="zh-CN" altLang="en-US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03290" y="855345"/>
            <a:ext cx="141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幼圆" panose="02010509060101010101" charset="-122"/>
                <a:ea typeface="幼圆" panose="02010509060101010101" charset="-122"/>
              </a:rPr>
              <a:t>后端</a:t>
            </a:r>
            <a:r>
              <a:rPr lang="zh-CN" altLang="en-US">
                <a:latin typeface="幼圆" panose="02010509060101010101" charset="-122"/>
                <a:ea typeface="幼圆" panose="02010509060101010101" charset="-122"/>
              </a:rPr>
              <a:t>目录</a:t>
            </a:r>
            <a:endParaRPr lang="zh-CN" altLang="en-US">
              <a:latin typeface="幼圆" panose="02010509060101010101" charset="-122"/>
              <a:ea typeface="幼圆" panose="02010509060101010101" charset="-122"/>
            </a:endParaRPr>
          </a:p>
        </p:txBody>
      </p:sp>
    </p:spTree>
    <p:custDataLst>
      <p:tags r:id="rId7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  <p:bldP spid="8" grpId="0"/>
      <p:bldP spid="9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21657" y="181565"/>
            <a:ext cx="1649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300" dirty="0" smtClean="0">
                <a:latin typeface="幼圆" panose="02010509060101010101" charset="-122"/>
                <a:ea typeface="幼圆" panose="02010509060101010101" charset="-122"/>
              </a:rPr>
              <a:t>涉及的技术</a:t>
            </a:r>
            <a:endParaRPr lang="zh-CN" altLang="en-US" sz="2000" b="1" spc="300" dirty="0" smtClean="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57320" y="241851"/>
            <a:ext cx="28352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TECHNOLOGIES INVOLVED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63097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5070429" y="1446424"/>
            <a:ext cx="630230" cy="63023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5418885" y="1967819"/>
            <a:ext cx="699328" cy="69932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348969" y="2670322"/>
            <a:ext cx="890519" cy="89051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44" name="椭圆 43"/>
          <p:cNvSpPr/>
          <p:nvPr/>
        </p:nvSpPr>
        <p:spPr>
          <a:xfrm>
            <a:off x="4577444" y="3227443"/>
            <a:ext cx="986506" cy="98650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3216951" y="3010755"/>
            <a:ext cx="1360493" cy="13604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椭圆 47"/>
          <p:cNvSpPr/>
          <p:nvPr/>
        </p:nvSpPr>
        <p:spPr>
          <a:xfrm>
            <a:off x="2481944" y="1534398"/>
            <a:ext cx="1603512" cy="160351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811725" y="1459918"/>
            <a:ext cx="690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MySQL</a:t>
            </a:r>
            <a:endParaRPr lang="zh-CN" altLang="en-US" sz="1200" dirty="0" smtClean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64126" y="1158551"/>
            <a:ext cx="640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数据库</a:t>
            </a:r>
            <a:endParaRPr lang="zh-CN" altLang="en-US" sz="1200" dirty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41465" y="2272030"/>
            <a:ext cx="639445" cy="1930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zh-CN" altLang="en-US" sz="1200" dirty="0" smtClean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  <a:sym typeface="+mn-ea"/>
              </a:rPr>
              <a:t>Maven</a:t>
            </a:r>
            <a:endParaRPr lang="zh-CN" altLang="en-US" sz="1200" dirty="0" smtClean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  <a:p>
            <a:pPr algn="l"/>
            <a:endParaRPr lang="zh-CN" altLang="en-US" sz="1200" dirty="0" smtClean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20260" y="1996267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项目构建工具</a:t>
            </a:r>
            <a:endParaRPr lang="zh-CN" altLang="en-US" sz="1200" dirty="0" smtClean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41292" y="3285761"/>
            <a:ext cx="5207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  <a:sym typeface="+mn-ea"/>
              </a:rPr>
              <a:t>druid</a:t>
            </a:r>
            <a:endParaRPr lang="zh-CN" altLang="en-US" sz="1200" dirty="0" smtClean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19997" y="2952009"/>
            <a:ext cx="1097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数据库连接池</a:t>
            </a:r>
            <a:endParaRPr lang="zh-CN" altLang="en-US" sz="1200" dirty="0" smtClean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01522" y="4688274"/>
            <a:ext cx="9683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pageHelper</a:t>
            </a:r>
            <a:endParaRPr lang="zh-CN" altLang="en-US" sz="1200" dirty="0" smtClean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31229" y="4412307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分页插件</a:t>
            </a:r>
            <a:endParaRPr lang="zh-CN" altLang="en-US" sz="1200" dirty="0" smtClean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33321" y="3940476"/>
            <a:ext cx="70739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Mybatis</a:t>
            </a:r>
            <a:endParaRPr lang="zh-CN" altLang="en-US" sz="1200" dirty="0" smtClean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2155" y="3664509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后端框架</a:t>
            </a:r>
            <a:endParaRPr lang="zh-CN" altLang="en-US" sz="1200" dirty="0" smtClean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87433" y="2453320"/>
            <a:ext cx="4476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Vue</a:t>
            </a:r>
            <a:endParaRPr lang="zh-CN" altLang="en-US" sz="1200" dirty="0" smtClean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14625" y="2076765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 smtClean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前端框架</a:t>
            </a:r>
            <a:endParaRPr lang="zh-CN" altLang="en-US" sz="1200" dirty="0" smtClean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4533900" y="1459865"/>
            <a:ext cx="536575" cy="523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" name="TextBox 55"/>
          <p:cNvSpPr txBox="1"/>
          <p:nvPr>
            <p:custDataLst>
              <p:tags r:id="rId3"/>
            </p:custDataLst>
          </p:nvPr>
        </p:nvSpPr>
        <p:spPr>
          <a:xfrm>
            <a:off x="3829685" y="827405"/>
            <a:ext cx="748030" cy="330835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/>
            <a:r>
              <a:rPr lang="zh-CN" altLang="en-US" sz="1200" dirty="0" smtClean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we</a:t>
            </a:r>
            <a:r>
              <a:rPr lang="en-US" altLang="zh-CN" sz="1200" dirty="0" smtClean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b</a:t>
            </a:r>
            <a:r>
              <a:rPr lang="zh-CN" altLang="en-US" sz="1200" dirty="0" smtClean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框架</a:t>
            </a:r>
            <a:endParaRPr lang="zh-CN" altLang="en-US" sz="1200" dirty="0" smtClean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sp>
        <p:nvSpPr>
          <p:cNvPr id="6" name="TextBox 54"/>
          <p:cNvSpPr txBox="1"/>
          <p:nvPr>
            <p:custDataLst>
              <p:tags r:id="rId4"/>
            </p:custDataLst>
          </p:nvPr>
        </p:nvSpPr>
        <p:spPr>
          <a:xfrm>
            <a:off x="4020142" y="1115764"/>
            <a:ext cx="10115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200" dirty="0" smtClean="0"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  <a:sym typeface="+mn-ea"/>
              </a:rPr>
              <a:t>Spring Boot</a:t>
            </a:r>
            <a:endParaRPr lang="zh-CN" altLang="en-US" sz="1200" dirty="0" smtClean="0"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</p:spTree>
    <p:custDataLst>
      <p:tags r:id="rId5"/>
    </p:custDataLst>
  </p:cSld>
  <p:clrMapOvr>
    <a:masterClrMapping/>
  </p:clrMapOvr>
  <p:transition spd="slow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0" grpId="0" animBg="1"/>
          <p:bldP spid="44" grpId="0" animBg="1"/>
          <p:bldP spid="48" grpId="0" animBg="1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9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01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0" grpId="0" animBg="1"/>
          <p:bldP spid="44" grpId="0" animBg="1"/>
          <p:bldP spid="48" grpId="0" animBg="1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56" grpId="0"/>
          <p:bldP spid="57" grpId="0"/>
          <p:bldP spid="58" grpId="0"/>
          <p:bldP spid="59" grpId="0"/>
          <p:bldP spid="60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29607" y="194900"/>
            <a:ext cx="1649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300" dirty="0" smtClean="0">
                <a:latin typeface="幼圆" panose="02010509060101010101" charset="-122"/>
                <a:ea typeface="幼圆" panose="02010509060101010101" charset="-122"/>
                <a:sym typeface="+mn-ea"/>
              </a:rPr>
              <a:t>涉及的技术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08450" y="241216"/>
            <a:ext cx="28352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  <a:sym typeface="+mn-ea"/>
              </a:rPr>
              <a:t>TECHNOLOGIES INVOLVED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733213" y="3079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92604" y="746489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 smtClean="0">
                <a:latin typeface="幼圆" panose="02010509060101010101" charset="-122"/>
                <a:ea typeface="幼圆" panose="02010509060101010101" charset="-122"/>
                <a:cs typeface="方正兰亭细黑_GBK_M" panose="02010600010101010101" pitchFamily="2" charset="2"/>
              </a:rPr>
              <a:t>前端</a:t>
            </a:r>
            <a:r>
              <a:rPr lang="zh-CN" altLang="en-US" sz="1600" b="1" dirty="0" smtClean="0">
                <a:latin typeface="幼圆" panose="02010509060101010101" charset="-122"/>
                <a:ea typeface="幼圆" panose="02010509060101010101" charset="-122"/>
                <a:cs typeface="方正兰亭细黑_GBK_M" panose="02010600010101010101" pitchFamily="2" charset="2"/>
              </a:rPr>
              <a:t>框架</a:t>
            </a:r>
            <a:endParaRPr lang="zh-CN" altLang="en-US" sz="1600" b="1" dirty="0" smtClean="0">
              <a:latin typeface="幼圆" panose="02010509060101010101" charset="-122"/>
              <a:ea typeface="幼圆" panose="02010509060101010101" charset="-122"/>
              <a:cs typeface="方正兰亭细黑_GBK_M" panose="02010600010101010101" pitchFamily="2" charset="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88796" y="716568"/>
            <a:ext cx="55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smtClean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vue</a:t>
            </a:r>
            <a:endParaRPr lang="en-US" altLang="zh-CN" dirty="0" smtClean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V="1">
            <a:off x="1690748" y="826884"/>
            <a:ext cx="0" cy="17737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92455" y="1731010"/>
            <a:ext cx="7400925" cy="1196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1200" b="1" dirty="0" smtClean="0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组件化</a:t>
            </a:r>
            <a:r>
              <a:rPr lang="zh-CN" altLang="en-US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：Vue将组成一个页面的HTML，CSS和JS合并到一个组件中，可以被其他组件或页面引入而重复利用。通常每个.Vue文件作为一个组件导出，组件可以作为基础组件（如按钮）或一个页面（如登录页面）。组件化很好的将一个庞大复杂的前端工程拆分为一个个组件，重复利用的性质也大大提高了开发的效率。</a:t>
            </a:r>
            <a:endParaRPr lang="zh-CN" altLang="en-US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/>
            <a:r>
              <a:rPr lang="zh-CN" altLang="en-US" sz="1200" b="1" dirty="0" smtClean="0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MVVM 数据双向绑定：</a:t>
            </a:r>
            <a:r>
              <a:rPr lang="zh-CN" altLang="en-US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VVM模式（全称为Model-View-ViewModel）为Vue实现数据双向绑定。在MVVM中，View为视图层，ViewModel为业务逻辑层，Model为数据层。当用户使View变化时（如填写表单），变化会自动同步到ViewModel处理相应逻辑，并将变化更新到Model数据库。反之，若服务端数据变化（如股价波动），变化会自动同步到ViewModel处理相应逻辑，并将变化同步到View展现给用户。MVVM使界面、交互和数据层分离，便于设计人员负责设计界面，后端开发人员提供数据接口，而前端开发人员专注于业务交互逻辑的实现。</a:t>
            </a:r>
            <a:endParaRPr lang="zh-CN" altLang="en-US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/>
            <a:endParaRPr lang="zh-CN" altLang="en-US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2455" y="1207135"/>
            <a:ext cx="7471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Vue是一套用于构建用户界面的渐进式JavaScript框架</a:t>
            </a:r>
            <a:endParaRPr lang="zh-CN" altLang="en-US" sz="12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 sz="1200" b="1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vue的优势：</a:t>
            </a:r>
            <a:r>
              <a:rPr lang="zh-CN" altLang="en-US" sz="12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轻量级框架、简单易学、双向数据绑定、组件化、数据和结构的分离、虚拟DOM、运行速度快。</a:t>
            </a:r>
            <a:endParaRPr lang="zh-CN" altLang="en-US" sz="12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2310" y="3605530"/>
            <a:ext cx="1637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Element-UI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065" y="3973830"/>
            <a:ext cx="7332345" cy="814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ElementUI</a:t>
            </a:r>
            <a:r>
              <a:rPr lang="zh-CN" altLang="en-US" sz="12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是一个ui库，它不依赖于vue。但是却是当前和vue配合做项目开发的一个比较好的ui框架。</a:t>
            </a:r>
            <a:endParaRPr lang="zh-CN" altLang="en-US" sz="12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 sz="12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ElementUI是一套基于VUE2.0的桌面端组件库，ElementUI提供了丰富的组件帮助开发人员快速构建功能强大、风格统一的页面。</a:t>
            </a:r>
            <a:endParaRPr lang="zh-CN" altLang="en-US" sz="12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  <p:bldP spid="79" grpId="0"/>
      <p:bldP spid="81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29607" y="194900"/>
            <a:ext cx="1649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300" dirty="0" smtClean="0">
                <a:latin typeface="幼圆" panose="02010509060101010101" charset="-122"/>
                <a:ea typeface="幼圆" panose="02010509060101010101" charset="-122"/>
                <a:sym typeface="+mn-ea"/>
              </a:rPr>
              <a:t>涉及的技术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08450" y="241216"/>
            <a:ext cx="28352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  <a:sym typeface="+mn-ea"/>
              </a:rPr>
              <a:t>TECHNOLOGIES INVOLVED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733213" y="3079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47214" y="731249"/>
            <a:ext cx="7962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 smtClean="0">
                <a:latin typeface="幼圆" panose="02010509060101010101" charset="-122"/>
                <a:ea typeface="幼圆" panose="02010509060101010101" charset="-122"/>
                <a:cs typeface="方正兰亭细黑_GBK_M" panose="02010600010101010101" pitchFamily="2" charset="2"/>
              </a:rPr>
              <a:t>数据库</a:t>
            </a:r>
            <a:endParaRPr lang="zh-CN" altLang="en-US" sz="1600" b="1" dirty="0" smtClean="0">
              <a:latin typeface="幼圆" panose="02010509060101010101" charset="-122"/>
              <a:ea typeface="幼圆" panose="02010509060101010101" charset="-122"/>
              <a:cs typeface="方正兰亭细黑_GBK_M" panose="02010600010101010101" pitchFamily="2" charset="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93216" y="731808"/>
            <a:ext cx="6350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 smtClean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druid</a:t>
            </a:r>
            <a:endParaRPr lang="en-US" altLang="zh-CN" sz="1600" dirty="0" smtClean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V="1">
            <a:off x="1518028" y="814819"/>
            <a:ext cx="0" cy="17737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75945" y="1049020"/>
            <a:ext cx="7400925" cy="855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1. 高性能：Druid使用列存储和索引技术，可以快速响应查询请求，同时支持水平扩展，可以处理海量数据。</a:t>
            </a:r>
            <a:endParaRPr lang="zh-CN" altLang="en-US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/>
            <a:r>
              <a:rPr lang="zh-CN" altLang="en-US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2. 高可靠性：Druid提供了多种数据备份和容错机制，可以保证数据的可靠性和一致性。</a:t>
            </a:r>
            <a:endParaRPr lang="zh-CN" altLang="en-US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/>
            <a:r>
              <a:rPr lang="zh-CN" altLang="en-US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3. 监控和诊断：Druid提供了丰富的监控指标和诊断工具，可以帮助开发人员快速定位问题。</a:t>
            </a:r>
            <a:endParaRPr lang="zh-CN" altLang="en-US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/>
            <a:r>
              <a:rPr lang="zh-CN" altLang="en-US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4. 安全性：Druid提供了多种安全性措施，例如IP白名单、访问密码、SSL加密等，可以保证数据的安全性。</a:t>
            </a:r>
            <a:endParaRPr lang="zh-CN" altLang="en-US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/>
            <a:endParaRPr lang="zh-CN" altLang="en-US" sz="1200" dirty="0" smtClean="0">
              <a:latin typeface="微软雅黑" charset="-122"/>
              <a:ea typeface="微软雅黑" charset="-122"/>
              <a:cs typeface="微软雅黑" charset="-122"/>
            </a:endParaRPr>
          </a:p>
          <a:p>
            <a:pPr algn="l"/>
            <a:endParaRPr lang="en-US" altLang="zh-CN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28641"/>
          <a:stretch>
            <a:fillRect/>
          </a:stretch>
        </p:blipFill>
        <p:spPr>
          <a:xfrm>
            <a:off x="778510" y="2350135"/>
            <a:ext cx="3186430" cy="7924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5945" y="3177540"/>
            <a:ext cx="3660775" cy="541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2. 在application.properties或application.yml中配置Druid的数据源：properties</a:t>
            </a:r>
            <a:endParaRPr lang="en-US" altLang="zh-CN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  <a:sym typeface="+mn-ea"/>
            </a:endParaRPr>
          </a:p>
          <a:p>
            <a:endParaRPr lang="zh-CN" altLang="en-US" sz="1200"/>
          </a:p>
        </p:txBody>
      </p:sp>
      <p:sp>
        <p:nvSpPr>
          <p:cNvPr id="5" name="文本框 4"/>
          <p:cNvSpPr txBox="1"/>
          <p:nvPr/>
        </p:nvSpPr>
        <p:spPr>
          <a:xfrm>
            <a:off x="575945" y="1844040"/>
            <a:ext cx="3450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</a:t>
            </a:r>
            <a:r>
              <a:rPr lang="zh-CN" altLang="en-US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在Spring Boot项目中，使用Druid的步骤：</a:t>
            </a:r>
            <a:endParaRPr lang="zh-CN" altLang="en-US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1. 在Maven或Gradle中添加Druid的依赖：xml</a:t>
            </a:r>
            <a:r>
              <a:rPr lang="en-US" altLang="zh-CN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  </a:t>
            </a:r>
            <a:endParaRPr lang="en-US" altLang="zh-CN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endParaRPr lang="zh-CN" altLang="en-US" sz="12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-1940" r="18967"/>
          <a:stretch>
            <a:fillRect/>
          </a:stretch>
        </p:blipFill>
        <p:spPr>
          <a:xfrm>
            <a:off x="778510" y="3594100"/>
            <a:ext cx="3141980" cy="14008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19955" y="1979295"/>
            <a:ext cx="2951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3.</a:t>
            </a:r>
            <a:r>
              <a:rPr lang="zh-CN" altLang="en-US" sz="12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在配置类中添加Druid的监控配置：</a:t>
            </a:r>
            <a:endParaRPr lang="zh-CN" altLang="en-US" sz="12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1638" r="1937"/>
          <a:stretch>
            <a:fillRect/>
          </a:stretch>
        </p:blipFill>
        <p:spPr>
          <a:xfrm>
            <a:off x="4754880" y="2254885"/>
            <a:ext cx="3335655" cy="27400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79" grpId="0"/>
      <p:bldP spid="81" grpId="0"/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29607" y="194900"/>
            <a:ext cx="1649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300" dirty="0" smtClean="0">
                <a:latin typeface="幼圆" panose="02010509060101010101" charset="-122"/>
                <a:ea typeface="幼圆" panose="02010509060101010101" charset="-122"/>
                <a:sym typeface="+mn-ea"/>
              </a:rPr>
              <a:t>涉及的技术</a:t>
            </a:r>
            <a:endParaRPr lang="zh-CN" altLang="en-US" sz="2000" spc="300" dirty="0"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08450" y="241216"/>
            <a:ext cx="28352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  <a:sym typeface="+mn-ea"/>
              </a:rPr>
              <a:t>TECHNOLOGIES INVOLVED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733213" y="307984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92604" y="731249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dirty="0" smtClean="0">
                <a:latin typeface="幼圆" panose="02010509060101010101" charset="-122"/>
                <a:ea typeface="幼圆" panose="02010509060101010101" charset="-122"/>
                <a:cs typeface="方正兰亭细黑_GBK_M" panose="02010600010101010101" pitchFamily="2" charset="2"/>
              </a:rPr>
              <a:t>分页插件</a:t>
            </a:r>
            <a:endParaRPr lang="zh-CN" altLang="en-US" sz="1600" b="1" dirty="0" smtClean="0">
              <a:latin typeface="幼圆" panose="02010509060101010101" charset="-122"/>
              <a:ea typeface="幼圆" panose="02010509060101010101" charset="-122"/>
              <a:cs typeface="方正兰亭细黑_GBK_M" panose="02010600010101010101" pitchFamily="2" charset="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89431" y="715298"/>
            <a:ext cx="12338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600" dirty="0" smtClean="0">
                <a:solidFill>
                  <a:srgbClr val="C00000"/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pageHelper</a:t>
            </a:r>
            <a:endParaRPr lang="en-US" altLang="zh-CN" sz="1600" dirty="0" smtClean="0">
              <a:solidFill>
                <a:srgbClr val="C00000"/>
              </a:solidFill>
              <a:latin typeface="方正兰亭细黑_GBK_M" panose="02010600010101010101" pitchFamily="2" charset="2"/>
              <a:ea typeface="方正兰亭细黑_GBK_M" panose="02010600010101010101" pitchFamily="2" charset="2"/>
              <a:cs typeface="方正兰亭细黑_GBK_M" panose="02010600010101010101" pitchFamily="2" charset="2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flipV="1">
            <a:off x="1662808" y="814819"/>
            <a:ext cx="0" cy="17737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47065" y="1143000"/>
            <a:ext cx="7400925" cy="15735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使用分页插件PageHelper的好处是可以简化分页查询的代码，提高查询效率，并且支持多种数据库的分页查询。</a:t>
            </a:r>
            <a:endParaRPr lang="zh-CN" altLang="en-US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/>
            <a:endParaRPr lang="zh-CN" altLang="en-US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/>
            <a:r>
              <a:rPr lang="zh-CN" altLang="en-US" sz="1200" dirty="0" smtClean="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PageHelper是一个开源的MyBatis分页插件，可以通过拦截器的方式在MyBatis执行SQL语句之前自动进行分页处理。它支持多种分页方式，例如基本分页、带有总数统计的分页、滑动窗口分页等，并且支持多种数据库类型，例如MySQL、Oracle、PostgreSQL等。</a:t>
            </a:r>
            <a:endParaRPr lang="zh-CN" altLang="en-US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/>
            <a:endParaRPr lang="en-US" altLang="zh-CN" sz="1200" dirty="0" smtClean="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7" grpId="0"/>
      <p:bldP spid="79" grpId="0"/>
      <p:bldP spid="81" grpId="0"/>
      <p:bldP spid="83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370,&quot;width&quot;:6400}"/>
  <p:tag name="KSO_WM_BEAUTIFY_FLAG" val=""/>
</p:tagLst>
</file>

<file path=ppt/tags/tag10.xml><?xml version="1.0" encoding="utf-8"?>
<p:tagLst xmlns:p="http://schemas.openxmlformats.org/presentationml/2006/main">
  <p:tag name="SELECTED" val="True"/>
</p:tagLst>
</file>

<file path=ppt/tags/tag11.xml><?xml version="1.0" encoding="utf-8"?>
<p:tagLst xmlns:p="http://schemas.openxmlformats.org/presentationml/2006/main">
  <p:tag name="SELECTED" val="True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SELECTED" val="True"/>
</p:tagLst>
</file>

<file path=ppt/tags/tag16.xml><?xml version="1.0" encoding="utf-8"?>
<p:tagLst xmlns:p="http://schemas.openxmlformats.org/presentationml/2006/main">
  <p:tag name="SELECTED" val="True"/>
</p:tagLst>
</file>

<file path=ppt/tags/tag17.xml><?xml version="1.0" encoding="utf-8"?>
<p:tagLst xmlns:p="http://schemas.openxmlformats.org/presentationml/2006/main">
  <p:tag name="SELECTED" val="True"/>
</p:tagLst>
</file>

<file path=ppt/tags/tag18.xml><?xml version="1.0" encoding="utf-8"?>
<p:tagLst xmlns:p="http://schemas.openxmlformats.org/presentationml/2006/main">
  <p:tag name="KSO_WPP_MARK_KEY" val="995dd4dc-dd67-46d3-9bdc-43a5b9a7cb9b"/>
  <p:tag name="COMMONDATA" val="eyJoZGlkIjoiYjk1NWUwZjVmZGFkYmEyN2M1ZTk4Yjg1ZTg0YjRlNGQifQ=="/>
</p:tagLst>
</file>

<file path=ppt/tags/tag2.xml><?xml version="1.0" encoding="utf-8"?>
<p:tagLst xmlns:p="http://schemas.openxmlformats.org/presentationml/2006/main">
  <p:tag name="KSO_WM_UNIT_PLACING_PICTURE_USER_VIEWPORT" val="{&quot;height&quot;:2926,&quot;width&quot;:5263}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SELECTED" val="True"/>
</p:tagLst>
</file>

<file path=ppt/tags/tag5.xml><?xml version="1.0" encoding="utf-8"?>
<p:tagLst xmlns:p="http://schemas.openxmlformats.org/presentationml/2006/main">
  <p:tag name="SELECTED" val="True"/>
</p:tagLst>
</file>

<file path=ppt/tags/tag6.xml><?xml version="1.0" encoding="utf-8"?>
<p:tagLst xmlns:p="http://schemas.openxmlformats.org/presentationml/2006/main">
  <p:tag name="SELECTED" val="True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1744</Words>
  <Application>WPS 演示</Application>
  <PresentationFormat>全屏显示(16:9)</PresentationFormat>
  <Paragraphs>162</Paragraphs>
  <Slides>10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Arial</vt:lpstr>
      <vt:lpstr>宋体</vt:lpstr>
      <vt:lpstr>Wingdings</vt:lpstr>
      <vt:lpstr>DejaVu Sans</vt:lpstr>
      <vt:lpstr>幼圆</vt:lpstr>
      <vt:lpstr>AR PL UMing CN</vt:lpstr>
      <vt:lpstr>等线 Light</vt:lpstr>
      <vt:lpstr>Kozuka Gothic Pro R</vt:lpstr>
      <vt:lpstr>方正兰亭细黑_GBK</vt:lpstr>
      <vt:lpstr>方正兰亭细黑_GBK_M</vt:lpstr>
      <vt:lpstr>Calibri</vt:lpstr>
      <vt:lpstr>文泉驿微米黑</vt:lpstr>
      <vt:lpstr>Noto Serif CJK JP SemiBold</vt:lpstr>
      <vt:lpstr>微软雅黑</vt:lpstr>
      <vt:lpstr>宋体</vt:lpstr>
      <vt:lpstr>Arial Unicode MS</vt:lpstr>
      <vt:lpstr>华文细黑</vt:lpstr>
      <vt:lpstr>Earth</vt:lpstr>
      <vt:lpstr>造字工房俊雅锐宋体验版常规体</vt:lpstr>
      <vt:lpstr>Noto Sans CJK HK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1111111111</dc:title>
  <dc:creator>User</dc:creator>
  <cp:lastModifiedBy>shizhanli</cp:lastModifiedBy>
  <cp:revision>48</cp:revision>
  <dcterms:created xsi:type="dcterms:W3CDTF">2023-06-09T01:25:23Z</dcterms:created>
  <dcterms:modified xsi:type="dcterms:W3CDTF">2023-06-09T01:25:23Z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9DE22F63AF3846C086BE51A082B451AE_12</vt:lpwstr>
  </property>
  <property fmtid="{D5CDD505-2E9C-101B-9397-08002B2CF9AE}" pid="3" name="KSOProductBuildVer">
    <vt:lpwstr>2052-11.1.0.11691</vt:lpwstr>
  </property>
</Properties>
</file>